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13"/>
  </p:notes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78288"/>
  </p:normalViewPr>
  <p:slideViewPr>
    <p:cSldViewPr snapToGrid="0" snapToObjects="1">
      <p:cViewPr varScale="1">
        <p:scale>
          <a:sx n="51" d="100"/>
          <a:sy n="51" d="100"/>
        </p:scale>
        <p:origin x="216" y="5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3EC0F4-EC5C-2B46-AFD6-48BC6B9893D0}" type="datetimeFigureOut">
              <a:rPr lang="nl-NL" smtClean="0"/>
              <a:t>23-04-18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069389-B993-2147-8E61-41A406BD41B6}" type="slidenum">
              <a:rPr lang="nl-NL" smtClean="0"/>
              <a:t>‹nr.›</a:t>
            </a:fld>
            <a:endParaRPr lang="nl-NL"/>
          </a:p>
        </p:txBody>
      </p:sp>
    </p:spTree>
    <p:extLst>
      <p:ext uri="{BB962C8B-B14F-4D97-AF65-F5344CB8AC3E}">
        <p14:creationId xmlns:p14="http://schemas.microsoft.com/office/powerpoint/2010/main" val="515920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Waarom is dit</a:t>
            </a:r>
            <a:r>
              <a:rPr lang="nl-NL" baseline="0" dirty="0" smtClean="0"/>
              <a:t> vak belangrijk? Wat denken jullie?</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1</a:t>
            </a:fld>
            <a:endParaRPr lang="nl-NL"/>
          </a:p>
        </p:txBody>
      </p:sp>
    </p:spTree>
    <p:extLst>
      <p:ext uri="{BB962C8B-B14F-4D97-AF65-F5344CB8AC3E}">
        <p14:creationId xmlns:p14="http://schemas.microsoft.com/office/powerpoint/2010/main" val="1424887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Wat</a:t>
            </a:r>
            <a:r>
              <a:rPr lang="nl-NL" baseline="0" dirty="0" smtClean="0"/>
              <a:t> zou jij anders doen?</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3</a:t>
            </a:fld>
            <a:endParaRPr lang="nl-NL"/>
          </a:p>
        </p:txBody>
      </p:sp>
    </p:spTree>
    <p:extLst>
      <p:ext uri="{BB962C8B-B14F-4D97-AF65-F5344CB8AC3E}">
        <p14:creationId xmlns:p14="http://schemas.microsoft.com/office/powerpoint/2010/main" val="65692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Waarom</a:t>
            </a:r>
            <a:r>
              <a:rPr lang="nl-NL" baseline="0" dirty="0" smtClean="0"/>
              <a:t> is het belangrijk dat jullie dit leren?</a:t>
            </a:r>
          </a:p>
          <a:p>
            <a:r>
              <a:rPr lang="nl-NL" baseline="0" dirty="0" smtClean="0"/>
              <a:t>Straks in het werkveld werk je samen met cliënten. Bij het vak begeleiden leren jullie hoe je je een SMART leerdoel formuleert en hoe je methodisch kunt begeleiden. Denk aan begeleidingsplannen, zorgplannen en het cyclisch proces binnen methodisch begeleiden. </a:t>
            </a:r>
          </a:p>
          <a:p>
            <a:r>
              <a:rPr lang="nl-NL" baseline="0" dirty="0" smtClean="0"/>
              <a:t>Daarbij voer je ook gesprekken, om een band op te bouwen met je cliënt, te zorgen dat hij/zij jou vertrouwt, je evalueert bijvoorbeeld het plan of de doelen die je met cliënten hebt opgesteld, je motiveert cliënten, etc. </a:t>
            </a:r>
          </a:p>
          <a:p>
            <a:r>
              <a:rPr lang="nl-NL" baseline="0" dirty="0" smtClean="0"/>
              <a:t>Om dit onder andere te kunnen, is het belangrijk dat je de gesprekstechnieken goed beheerst als hulpverlener/welzijnswerker.</a:t>
            </a:r>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5</a:t>
            </a:fld>
            <a:endParaRPr lang="nl-NL"/>
          </a:p>
        </p:txBody>
      </p:sp>
    </p:spTree>
    <p:extLst>
      <p:ext uri="{BB962C8B-B14F-4D97-AF65-F5344CB8AC3E}">
        <p14:creationId xmlns:p14="http://schemas.microsoft.com/office/powerpoint/2010/main" val="875700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Ook situatie</a:t>
            </a:r>
            <a:r>
              <a:rPr lang="nl-NL" baseline="0" dirty="0" smtClean="0"/>
              <a:t> verduidelijken.</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6</a:t>
            </a:fld>
            <a:endParaRPr lang="nl-NL"/>
          </a:p>
        </p:txBody>
      </p:sp>
    </p:spTree>
    <p:extLst>
      <p:ext uri="{BB962C8B-B14F-4D97-AF65-F5344CB8AC3E}">
        <p14:creationId xmlns:p14="http://schemas.microsoft.com/office/powerpoint/2010/main" val="1689884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11</a:t>
            </a:fld>
            <a:endParaRPr lang="nl-NL"/>
          </a:p>
        </p:txBody>
      </p:sp>
    </p:spTree>
    <p:extLst>
      <p:ext uri="{BB962C8B-B14F-4D97-AF65-F5344CB8AC3E}">
        <p14:creationId xmlns:p14="http://schemas.microsoft.com/office/powerpoint/2010/main" val="185408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smtClean="0"/>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Klikken om de ondertitelstijl van het model te bewerken</a:t>
            </a:r>
            <a:endParaRPr lang="en-US" dirty="0"/>
          </a:p>
        </p:txBody>
      </p:sp>
      <p:sp>
        <p:nvSpPr>
          <p:cNvPr id="7" name="Date Placeholder 6"/>
          <p:cNvSpPr>
            <a:spLocks noGrp="1"/>
          </p:cNvSpPr>
          <p:nvPr>
            <p:ph type="dt" sz="half" idx="10"/>
          </p:nvPr>
        </p:nvSpPr>
        <p:spPr/>
        <p:txBody>
          <a:bodyPr/>
          <a:lstStyle/>
          <a:p>
            <a:fld id="{E9045C01-7786-C748-B166-6B4537E7D8C5}"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9045C01-7786-C748-B166-6B4537E7D8C5}"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9045C01-7786-C748-B166-6B4537E7D8C5}"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idx="1"/>
          </p:nvPr>
        </p:nvSpPr>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9045C01-7786-C748-B166-6B4537E7D8C5}"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E9045C01-7786-C748-B166-6B4537E7D8C5}"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8" name="Date Placeholder 7"/>
          <p:cNvSpPr>
            <a:spLocks noGrp="1"/>
          </p:cNvSpPr>
          <p:nvPr>
            <p:ph type="dt" sz="half" idx="10"/>
          </p:nvPr>
        </p:nvSpPr>
        <p:spPr/>
        <p:txBody>
          <a:bodyPr/>
          <a:lstStyle/>
          <a:p>
            <a:fld id="{E9045C01-7786-C748-B166-6B4537E7D8C5}" type="datetimeFigureOut">
              <a:rPr lang="nl-NL" smtClean="0"/>
              <a:t>23-04-18</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E9045C01-7786-C748-B166-6B4537E7D8C5}"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
        <p:nvSpPr>
          <p:cNvPr id="10" name="Title 9"/>
          <p:cNvSpPr>
            <a:spLocks noGrp="1"/>
          </p:cNvSpPr>
          <p:nvPr>
            <p:ph type="title"/>
          </p:nvPr>
        </p:nvSpPr>
        <p:spPr/>
        <p:txBody>
          <a:bodyPr/>
          <a:lstStyle/>
          <a:p>
            <a:r>
              <a:rPr lang="nl-NL" smtClean="0"/>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Date Placeholder 2"/>
          <p:cNvSpPr>
            <a:spLocks noGrp="1"/>
          </p:cNvSpPr>
          <p:nvPr>
            <p:ph type="dt" sz="half" idx="10"/>
          </p:nvPr>
        </p:nvSpPr>
        <p:spPr/>
        <p:txBody>
          <a:bodyPr/>
          <a:lstStyle/>
          <a:p>
            <a:fld id="{E9045C01-7786-C748-B166-6B4537E7D8C5}" type="datetimeFigureOut">
              <a:rPr lang="nl-NL" smtClean="0"/>
              <a:t>23-04-18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45C01-7786-C748-B166-6B4537E7D8C5}" type="datetimeFigureOut">
              <a:rPr lang="nl-NL" smtClean="0"/>
              <a:t>23-04-18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smtClean="0"/>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9" name="Date Placeholder 8"/>
          <p:cNvSpPr>
            <a:spLocks noGrp="1"/>
          </p:cNvSpPr>
          <p:nvPr>
            <p:ph type="dt" sz="half" idx="10"/>
          </p:nvPr>
        </p:nvSpPr>
        <p:spPr/>
        <p:txBody>
          <a:bodyPr/>
          <a:lstStyle/>
          <a:p>
            <a:fld id="{E9045C01-7786-C748-B166-6B4537E7D8C5}" type="datetimeFigureOut">
              <a:rPr lang="nl-NL" smtClean="0"/>
              <a:t>23-04-18</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smtClean="0"/>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9045C01-7786-C748-B166-6B4537E7D8C5}" type="datetimeFigureOut">
              <a:rPr lang="nl-NL" smtClean="0"/>
              <a:t>23-04-18</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9045C01-7786-C748-B166-6B4537E7D8C5}" type="datetimeFigureOut">
              <a:rPr lang="nl-NL" smtClean="0"/>
              <a:t>23-04-18</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D93FF6E-CE6B-2942-BAA8-ACC2876C91FC}" type="slidenum">
              <a:rPr lang="nl-NL" smtClean="0"/>
              <a:t>‹nr.›</a:t>
            </a:fld>
            <a:endParaRPr lang="nl-NL"/>
          </a:p>
        </p:txBody>
      </p:sp>
    </p:spTree>
    <p:extLst>
      <p:ext uri="{BB962C8B-B14F-4D97-AF65-F5344CB8AC3E}">
        <p14:creationId xmlns:p14="http://schemas.microsoft.com/office/powerpoint/2010/main" val="148311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HGRIwE4PRN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lzijn.angerenstein.nl/bronnen/file/0dc18866-86b4-4bf6-a41f-57f0ad875fa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00200" y="265336"/>
            <a:ext cx="8991600" cy="1645920"/>
          </a:xfrm>
        </p:spPr>
        <p:txBody>
          <a:bodyPr/>
          <a:lstStyle/>
          <a:p>
            <a:r>
              <a:rPr lang="nl-NL" dirty="0" smtClean="0"/>
              <a:t>gesprekstechnieken</a:t>
            </a:r>
            <a:endParaRPr lang="nl-NL" dirty="0"/>
          </a:p>
        </p:txBody>
      </p:sp>
      <p:sp>
        <p:nvSpPr>
          <p:cNvPr id="3" name="Ondertitel 2"/>
          <p:cNvSpPr>
            <a:spLocks noGrp="1"/>
          </p:cNvSpPr>
          <p:nvPr>
            <p:ph type="subTitle" idx="1"/>
          </p:nvPr>
        </p:nvSpPr>
        <p:spPr>
          <a:xfrm>
            <a:off x="2423541" y="5394960"/>
            <a:ext cx="7344918" cy="1682496"/>
          </a:xfrm>
        </p:spPr>
        <p:txBody>
          <a:bodyPr>
            <a:normAutofit/>
          </a:bodyPr>
          <a:lstStyle/>
          <a:p>
            <a:r>
              <a:rPr lang="nl-NL" dirty="0" smtClean="0"/>
              <a:t>Les </a:t>
            </a:r>
            <a:r>
              <a:rPr lang="nl-NL" dirty="0" smtClean="0"/>
              <a:t>2</a:t>
            </a:r>
            <a:endParaRPr lang="nl-NL" dirty="0" smtClean="0"/>
          </a:p>
        </p:txBody>
      </p:sp>
      <p:pic>
        <p:nvPicPr>
          <p:cNvPr id="4" name="Afbeelding 3">
            <a:extLst>
              <a:ext uri="{FF2B5EF4-FFF2-40B4-BE49-F238E27FC236}">
                <a16:creationId xmlns="" xmlns:a16="http://schemas.microsoft.com/office/drawing/2014/main" id="{27C689CF-6A02-4F2B-8C19-045A6477F4AA}"/>
              </a:ext>
            </a:extLst>
          </p:cNvPr>
          <p:cNvPicPr>
            <a:picLocks noChangeAspect="1"/>
          </p:cNvPicPr>
          <p:nvPr/>
        </p:nvPicPr>
        <p:blipFill>
          <a:blip r:embed="rId3"/>
          <a:stretch>
            <a:fillRect/>
          </a:stretch>
        </p:blipFill>
        <p:spPr>
          <a:xfrm>
            <a:off x="3678615" y="1987636"/>
            <a:ext cx="4441257" cy="3330943"/>
          </a:xfrm>
          <a:prstGeom prst="rect">
            <a:avLst/>
          </a:prstGeom>
        </p:spPr>
      </p:pic>
    </p:spTree>
    <p:extLst>
      <p:ext uri="{BB962C8B-B14F-4D97-AF65-F5344CB8AC3E}">
        <p14:creationId xmlns:p14="http://schemas.microsoft.com/office/powerpoint/2010/main" val="1771734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Gespreksvoering</a:t>
            </a:r>
            <a:endParaRPr lang="nl-NL" dirty="0"/>
          </a:p>
        </p:txBody>
      </p:sp>
      <p:sp>
        <p:nvSpPr>
          <p:cNvPr id="3" name="Tijdelijke aanduiding voor inhoud 2"/>
          <p:cNvSpPr>
            <a:spLocks noGrp="1"/>
          </p:cNvSpPr>
          <p:nvPr>
            <p:ph idx="1"/>
          </p:nvPr>
        </p:nvSpPr>
        <p:spPr>
          <a:xfrm>
            <a:off x="2231136" y="2638044"/>
            <a:ext cx="8156448" cy="3963924"/>
          </a:xfrm>
        </p:spPr>
        <p:txBody>
          <a:bodyPr>
            <a:normAutofit/>
          </a:bodyPr>
          <a:lstStyle/>
          <a:p>
            <a:r>
              <a:rPr lang="nl-NL" dirty="0" smtClean="0"/>
              <a:t>Hoe: 3-tal</a:t>
            </a:r>
          </a:p>
          <a:p>
            <a:r>
              <a:rPr lang="nl-NL" dirty="0" smtClean="0"/>
              <a:t>Hulpmiddel: Casus, feedback formulier</a:t>
            </a:r>
          </a:p>
          <a:p>
            <a:r>
              <a:rPr lang="nl-NL" dirty="0" smtClean="0"/>
              <a:t>Tijd: </a:t>
            </a:r>
          </a:p>
          <a:p>
            <a:r>
              <a:rPr lang="nl-NL" dirty="0" smtClean="0"/>
              <a:t>Uitkomst: Oefenen en de gesprekstechnieken toepassen</a:t>
            </a:r>
          </a:p>
          <a:p>
            <a:r>
              <a:rPr lang="nl-NL" dirty="0" smtClean="0"/>
              <a:t>Wat: Iemand is hulpverlener, de ander speelt de cliënt en de derde observeert.  Wanneer het gesprek klaar is, evalueer je het gesprek. Geef elkaar feedback.</a:t>
            </a:r>
          </a:p>
          <a:p>
            <a:endParaRPr lang="nl-NL" dirty="0"/>
          </a:p>
          <a:p>
            <a:r>
              <a:rPr lang="nl-NL" u="sng" dirty="0" smtClean="0"/>
              <a:t>Aan het einde van de les, geven jullie aan de docent de feedbackformulieren</a:t>
            </a:r>
            <a:endParaRPr lang="nl-NL" u="sng" dirty="0"/>
          </a:p>
          <a:p>
            <a:endParaRPr lang="nl-NL" dirty="0" smtClean="0"/>
          </a:p>
          <a:p>
            <a:r>
              <a:rPr lang="nl-NL" dirty="0" smtClean="0"/>
              <a:t>Klaar?  Als jullie alle 3 klaar zijn,  maak je opdracht 7 op de wiki.</a:t>
            </a:r>
            <a:endParaRPr lang="nl-NL" dirty="0"/>
          </a:p>
        </p:txBody>
      </p:sp>
    </p:spTree>
    <p:extLst>
      <p:ext uri="{BB962C8B-B14F-4D97-AF65-F5344CB8AC3E}">
        <p14:creationId xmlns:p14="http://schemas.microsoft.com/office/powerpoint/2010/main" val="205446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Afsluiten</a:t>
            </a:r>
            <a:endParaRPr lang="nl-NL" dirty="0"/>
          </a:p>
        </p:txBody>
      </p:sp>
      <p:sp>
        <p:nvSpPr>
          <p:cNvPr id="3" name="Tijdelijke aanduiding voor inhoud 2"/>
          <p:cNvSpPr>
            <a:spLocks noGrp="1"/>
          </p:cNvSpPr>
          <p:nvPr>
            <p:ph idx="1"/>
          </p:nvPr>
        </p:nvSpPr>
        <p:spPr/>
        <p:txBody>
          <a:bodyPr/>
          <a:lstStyle/>
          <a:p>
            <a:r>
              <a:rPr lang="nl-NL" dirty="0" smtClean="0"/>
              <a:t>Tips/tops van de les</a:t>
            </a:r>
          </a:p>
          <a:p>
            <a:endParaRPr lang="nl-NL" dirty="0"/>
          </a:p>
          <a:p>
            <a:r>
              <a:rPr lang="nl-NL" dirty="0" smtClean="0"/>
              <a:t>Vragen?</a:t>
            </a:r>
          </a:p>
          <a:p>
            <a:endParaRPr lang="nl-NL" dirty="0"/>
          </a:p>
          <a:p>
            <a:r>
              <a:rPr lang="nl-NL" dirty="0" smtClean="0"/>
              <a:t>Ideeën voor volgende les?</a:t>
            </a:r>
          </a:p>
          <a:p>
            <a:endParaRPr lang="nl-NL" dirty="0"/>
          </a:p>
          <a:p>
            <a:r>
              <a:rPr lang="nl-NL" dirty="0" smtClean="0"/>
              <a:t>Volgende week: luisterstijlen en professionele gesprekken</a:t>
            </a:r>
            <a:endParaRPr lang="nl-NL" dirty="0"/>
          </a:p>
        </p:txBody>
      </p:sp>
      <p:pic>
        <p:nvPicPr>
          <p:cNvPr id="4" name="Afbeelding 3"/>
          <p:cNvPicPr>
            <a:picLocks noChangeAspect="1"/>
          </p:cNvPicPr>
          <p:nvPr/>
        </p:nvPicPr>
        <p:blipFill>
          <a:blip r:embed="rId3"/>
          <a:stretch>
            <a:fillRect/>
          </a:stretch>
        </p:blipFill>
        <p:spPr>
          <a:xfrm>
            <a:off x="7038521" y="2414151"/>
            <a:ext cx="3797300" cy="2146300"/>
          </a:xfrm>
          <a:prstGeom prst="rect">
            <a:avLst/>
          </a:prstGeom>
        </p:spPr>
      </p:pic>
    </p:spTree>
    <p:extLst>
      <p:ext uri="{BB962C8B-B14F-4D97-AF65-F5344CB8AC3E}">
        <p14:creationId xmlns:p14="http://schemas.microsoft.com/office/powerpoint/2010/main" val="938601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lesprogramma</a:t>
            </a:r>
            <a:endParaRPr lang="nl-NL" dirty="0"/>
          </a:p>
        </p:txBody>
      </p:sp>
      <p:sp>
        <p:nvSpPr>
          <p:cNvPr id="3" name="Tijdelijke aanduiding voor inhoud 2"/>
          <p:cNvSpPr>
            <a:spLocks noGrp="1"/>
          </p:cNvSpPr>
          <p:nvPr>
            <p:ph idx="1"/>
          </p:nvPr>
        </p:nvSpPr>
        <p:spPr/>
        <p:txBody>
          <a:bodyPr/>
          <a:lstStyle/>
          <a:p>
            <a:r>
              <a:rPr lang="nl-NL" dirty="0" smtClean="0"/>
              <a:t>Terugblik vorige week</a:t>
            </a:r>
          </a:p>
          <a:p>
            <a:r>
              <a:rPr lang="nl-NL" dirty="0" smtClean="0"/>
              <a:t>LSD</a:t>
            </a:r>
          </a:p>
          <a:p>
            <a:r>
              <a:rPr lang="nl-NL" dirty="0" smtClean="0"/>
              <a:t>Soorten vragen</a:t>
            </a:r>
          </a:p>
          <a:p>
            <a:r>
              <a:rPr lang="nl-NL" dirty="0" smtClean="0"/>
              <a:t>Opdrachten</a:t>
            </a:r>
          </a:p>
          <a:p>
            <a:r>
              <a:rPr lang="nl-NL" dirty="0" smtClean="0"/>
              <a:t>Gesprekken voeren &amp; feedback geven</a:t>
            </a:r>
          </a:p>
          <a:p>
            <a:r>
              <a:rPr lang="nl-NL" dirty="0" smtClean="0"/>
              <a:t>Afsluiten</a:t>
            </a:r>
            <a:endParaRPr lang="nl-NL" dirty="0"/>
          </a:p>
        </p:txBody>
      </p:sp>
    </p:spTree>
    <p:extLst>
      <p:ext uri="{BB962C8B-B14F-4D97-AF65-F5344CB8AC3E}">
        <p14:creationId xmlns:p14="http://schemas.microsoft.com/office/powerpoint/2010/main" val="843146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vorige week</a:t>
            </a:r>
            <a:endParaRPr lang="nl-NL" dirty="0"/>
          </a:p>
        </p:txBody>
      </p:sp>
      <p:sp>
        <p:nvSpPr>
          <p:cNvPr id="3" name="Tijdelijke aanduiding voor inhoud 2"/>
          <p:cNvSpPr>
            <a:spLocks noGrp="1"/>
          </p:cNvSpPr>
          <p:nvPr>
            <p:ph idx="1"/>
          </p:nvPr>
        </p:nvSpPr>
        <p:spPr/>
        <p:txBody>
          <a:bodyPr/>
          <a:lstStyle/>
          <a:p>
            <a:r>
              <a:rPr lang="nl-NL" dirty="0">
                <a:hlinkClick r:id="rId3"/>
              </a:rPr>
              <a:t>https://</a:t>
            </a:r>
            <a:r>
              <a:rPr lang="nl-NL" dirty="0" smtClean="0">
                <a:hlinkClick r:id="rId3"/>
              </a:rPr>
              <a:t>www.youtube.com/watch?v=HGRIwE4PRNE</a:t>
            </a:r>
            <a:endParaRPr lang="nl-NL" dirty="0" smtClean="0"/>
          </a:p>
          <a:p>
            <a:endParaRPr lang="nl-NL" dirty="0"/>
          </a:p>
          <a:p>
            <a:r>
              <a:rPr lang="nl-NL" dirty="0" smtClean="0"/>
              <a:t>Schrijf op wat je wel en niet goed vindt aan dit gesprek.</a:t>
            </a:r>
          </a:p>
          <a:p>
            <a:endParaRPr lang="nl-NL" dirty="0"/>
          </a:p>
          <a:p>
            <a:r>
              <a:rPr lang="nl-NL" dirty="0" smtClean="0"/>
              <a:t>Plenair nabespreken</a:t>
            </a:r>
            <a:endParaRPr lang="nl-NL" dirty="0"/>
          </a:p>
        </p:txBody>
      </p:sp>
    </p:spTree>
    <p:extLst>
      <p:ext uri="{BB962C8B-B14F-4D97-AF65-F5344CB8AC3E}">
        <p14:creationId xmlns:p14="http://schemas.microsoft.com/office/powerpoint/2010/main" val="540651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a:t>
            </a:r>
            <a:endParaRPr lang="nl-NL" dirty="0"/>
          </a:p>
        </p:txBody>
      </p:sp>
      <p:sp>
        <p:nvSpPr>
          <p:cNvPr id="3" name="Tijdelijke aanduiding voor inhoud 2"/>
          <p:cNvSpPr>
            <a:spLocks noGrp="1"/>
          </p:cNvSpPr>
          <p:nvPr>
            <p:ph idx="1"/>
          </p:nvPr>
        </p:nvSpPr>
        <p:spPr>
          <a:xfrm>
            <a:off x="2231136" y="2674620"/>
            <a:ext cx="7729728" cy="3101983"/>
          </a:xfrm>
        </p:spPr>
        <p:txBody>
          <a:bodyPr/>
          <a:lstStyle/>
          <a:p>
            <a:r>
              <a:rPr lang="nl-NL" dirty="0" smtClean="0"/>
              <a:t>Wat weet je nog van vorige week?</a:t>
            </a:r>
            <a:endParaRPr lang="nl-NL" dirty="0"/>
          </a:p>
        </p:txBody>
      </p:sp>
      <p:pic>
        <p:nvPicPr>
          <p:cNvPr id="4" name="Afbeelding 3"/>
          <p:cNvPicPr>
            <a:picLocks noChangeAspect="1"/>
          </p:cNvPicPr>
          <p:nvPr/>
        </p:nvPicPr>
        <p:blipFill>
          <a:blip r:embed="rId2"/>
          <a:stretch>
            <a:fillRect/>
          </a:stretch>
        </p:blipFill>
        <p:spPr>
          <a:xfrm>
            <a:off x="4724400" y="3503811"/>
            <a:ext cx="2743200" cy="2794000"/>
          </a:xfrm>
          <a:prstGeom prst="rect">
            <a:avLst/>
          </a:prstGeom>
        </p:spPr>
      </p:pic>
    </p:spTree>
    <p:extLst>
      <p:ext uri="{BB962C8B-B14F-4D97-AF65-F5344CB8AC3E}">
        <p14:creationId xmlns:p14="http://schemas.microsoft.com/office/powerpoint/2010/main" val="1425971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LSD (6.3)</a:t>
            </a:r>
            <a:endParaRPr lang="nl-NL" dirty="0"/>
          </a:p>
        </p:txBody>
      </p:sp>
      <p:sp>
        <p:nvSpPr>
          <p:cNvPr id="3" name="Tijdelijke aanduiding voor inhoud 2"/>
          <p:cNvSpPr>
            <a:spLocks noGrp="1"/>
          </p:cNvSpPr>
          <p:nvPr>
            <p:ph idx="1"/>
          </p:nvPr>
        </p:nvSpPr>
        <p:spPr>
          <a:xfrm>
            <a:off x="2231136" y="2638044"/>
            <a:ext cx="7729728" cy="3872484"/>
          </a:xfrm>
        </p:spPr>
        <p:txBody>
          <a:bodyPr/>
          <a:lstStyle/>
          <a:p>
            <a:r>
              <a:rPr lang="nl-NL" b="1" dirty="0" smtClean="0"/>
              <a:t>Actieve luisterhouding</a:t>
            </a:r>
          </a:p>
          <a:p>
            <a:endParaRPr lang="nl-NL" dirty="0"/>
          </a:p>
          <a:p>
            <a:r>
              <a:rPr lang="nl-NL" b="1" dirty="0" smtClean="0"/>
              <a:t>Samenvatten</a:t>
            </a:r>
          </a:p>
          <a:p>
            <a:pPr marL="0" indent="0">
              <a:buNone/>
            </a:pPr>
            <a:r>
              <a:rPr lang="nl-NL" dirty="0" smtClean="0"/>
              <a:t>Check of je de ander begrijpt</a:t>
            </a:r>
          </a:p>
          <a:p>
            <a:pPr marL="0" indent="0">
              <a:buNone/>
            </a:pPr>
            <a:r>
              <a:rPr lang="nl-NL" dirty="0" smtClean="0"/>
              <a:t>Rode draad</a:t>
            </a:r>
          </a:p>
          <a:p>
            <a:pPr marL="0" indent="0">
              <a:buNone/>
            </a:pPr>
            <a:r>
              <a:rPr lang="nl-NL" dirty="0" smtClean="0"/>
              <a:t>De ander gerust stellen: ‘Ik luister echt naar je’</a:t>
            </a:r>
          </a:p>
          <a:p>
            <a:endParaRPr lang="nl-NL" dirty="0"/>
          </a:p>
          <a:p>
            <a:r>
              <a:rPr lang="nl-NL" b="1" dirty="0" smtClean="0"/>
              <a:t>Doorvragen</a:t>
            </a:r>
          </a:p>
          <a:p>
            <a:pPr marL="0" indent="0">
              <a:buNone/>
            </a:pPr>
            <a:r>
              <a:rPr lang="nl-NL" dirty="0" smtClean="0"/>
              <a:t>Let goed op,  zodat je op het juiste moment goede vragen kan stellen</a:t>
            </a:r>
          </a:p>
          <a:p>
            <a:endParaRPr lang="nl-NL" dirty="0" smtClean="0"/>
          </a:p>
        </p:txBody>
      </p:sp>
    </p:spTree>
    <p:extLst>
      <p:ext uri="{BB962C8B-B14F-4D97-AF65-F5344CB8AC3E}">
        <p14:creationId xmlns:p14="http://schemas.microsoft.com/office/powerpoint/2010/main" val="1184514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Parafraseren</a:t>
            </a:r>
            <a:endParaRPr lang="nl-NL" dirty="0"/>
          </a:p>
        </p:txBody>
      </p:sp>
      <p:sp>
        <p:nvSpPr>
          <p:cNvPr id="3" name="Tijdelijke aanduiding voor inhoud 2"/>
          <p:cNvSpPr>
            <a:spLocks noGrp="1"/>
          </p:cNvSpPr>
          <p:nvPr>
            <p:ph idx="1"/>
          </p:nvPr>
        </p:nvSpPr>
        <p:spPr/>
        <p:txBody>
          <a:bodyPr/>
          <a:lstStyle/>
          <a:p>
            <a:r>
              <a:rPr lang="nl-NL" dirty="0" smtClean="0"/>
              <a:t>Herformuleren</a:t>
            </a:r>
          </a:p>
          <a:p>
            <a:endParaRPr lang="nl-NL" dirty="0"/>
          </a:p>
          <a:p>
            <a:r>
              <a:rPr lang="nl-NL" dirty="0" smtClean="0"/>
              <a:t>‘Als ik goed naar je luister..’ en eindigen met ‘klopt dat?’</a:t>
            </a:r>
          </a:p>
          <a:p>
            <a:endParaRPr lang="nl-NL" dirty="0"/>
          </a:p>
          <a:p>
            <a:r>
              <a:rPr lang="nl-NL" dirty="0" smtClean="0"/>
              <a:t>Je controleert of je de ander goed hebt begrepen en moedigt de ander aan om te vertellen.</a:t>
            </a:r>
          </a:p>
          <a:p>
            <a:endParaRPr lang="nl-NL" dirty="0"/>
          </a:p>
          <a:p>
            <a:endParaRPr lang="nl-NL" dirty="0"/>
          </a:p>
        </p:txBody>
      </p:sp>
    </p:spTree>
    <p:extLst>
      <p:ext uri="{BB962C8B-B14F-4D97-AF65-F5344CB8AC3E}">
        <p14:creationId xmlns:p14="http://schemas.microsoft.com/office/powerpoint/2010/main" val="131924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kun jij je voorbereiden voor een gesprek?</a:t>
            </a:r>
            <a:endParaRPr lang="nl-NL" dirty="0"/>
          </a:p>
        </p:txBody>
      </p:sp>
      <p:sp>
        <p:nvSpPr>
          <p:cNvPr id="3" name="Tijdelijke aanduiding voor inhoud 2"/>
          <p:cNvSpPr>
            <a:spLocks noGrp="1"/>
          </p:cNvSpPr>
          <p:nvPr>
            <p:ph idx="1"/>
          </p:nvPr>
        </p:nvSpPr>
        <p:spPr>
          <a:xfrm>
            <a:off x="2231136" y="2638044"/>
            <a:ext cx="8302752" cy="3543300"/>
          </a:xfrm>
        </p:spPr>
        <p:txBody>
          <a:bodyPr/>
          <a:lstStyle/>
          <a:p>
            <a:r>
              <a:rPr lang="nl-NL" b="1" dirty="0" smtClean="0"/>
              <a:t>Tips:</a:t>
            </a:r>
          </a:p>
          <a:p>
            <a:pPr marL="0" indent="0">
              <a:buNone/>
            </a:pPr>
            <a:r>
              <a:rPr lang="nl-NL" dirty="0" smtClean="0"/>
              <a:t>Gesprek zelf voorbereiden</a:t>
            </a:r>
          </a:p>
          <a:p>
            <a:pPr marL="0" indent="0">
              <a:buNone/>
            </a:pPr>
            <a:r>
              <a:rPr lang="nl-NL" dirty="0" smtClean="0"/>
              <a:t>Kies een passende ruimte en geschikt tijdstip</a:t>
            </a:r>
          </a:p>
          <a:p>
            <a:pPr marL="0" indent="0">
              <a:buNone/>
            </a:pPr>
            <a:r>
              <a:rPr lang="nl-NL" dirty="0" smtClean="0"/>
              <a:t>Privacy</a:t>
            </a:r>
          </a:p>
          <a:p>
            <a:pPr marL="0" indent="0">
              <a:buNone/>
            </a:pPr>
            <a:r>
              <a:rPr lang="nl-NL" dirty="0" smtClean="0"/>
              <a:t>Stiltes laten vallen is niet erg, gun jezelf de tijd om na te denken over een antwoord</a:t>
            </a:r>
          </a:p>
          <a:p>
            <a:pPr marL="0" indent="0">
              <a:buNone/>
            </a:pPr>
            <a:r>
              <a:rPr lang="nl-NL" dirty="0" smtClean="0"/>
              <a:t>Als je het even niet meer weet, vat je samen wat er al gezegd is</a:t>
            </a:r>
          </a:p>
          <a:p>
            <a:pPr marL="0" indent="0">
              <a:buNone/>
            </a:pPr>
            <a:r>
              <a:rPr lang="nl-NL" dirty="0" smtClean="0"/>
              <a:t>Laat de ander vertellen!</a:t>
            </a:r>
            <a:endParaRPr lang="nl-NL" dirty="0"/>
          </a:p>
        </p:txBody>
      </p:sp>
    </p:spTree>
    <p:extLst>
      <p:ext uri="{BB962C8B-B14F-4D97-AF65-F5344CB8AC3E}">
        <p14:creationId xmlns:p14="http://schemas.microsoft.com/office/powerpoint/2010/main" val="68209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Soorten vragen (6.4)</a:t>
            </a:r>
            <a:endParaRPr lang="nl-NL" dirty="0"/>
          </a:p>
        </p:txBody>
      </p:sp>
      <p:sp>
        <p:nvSpPr>
          <p:cNvPr id="3" name="Tijdelijke aanduiding voor inhoud 2"/>
          <p:cNvSpPr>
            <a:spLocks noGrp="1"/>
          </p:cNvSpPr>
          <p:nvPr>
            <p:ph idx="1"/>
          </p:nvPr>
        </p:nvSpPr>
        <p:spPr>
          <a:xfrm>
            <a:off x="2231136" y="2638044"/>
            <a:ext cx="8266176" cy="3835908"/>
          </a:xfrm>
        </p:spPr>
        <p:txBody>
          <a:bodyPr>
            <a:normAutofit/>
          </a:bodyPr>
          <a:lstStyle/>
          <a:p>
            <a:r>
              <a:rPr lang="nl-NL" dirty="0" smtClean="0"/>
              <a:t>Open vragen</a:t>
            </a:r>
          </a:p>
          <a:p>
            <a:r>
              <a:rPr lang="nl-NL" dirty="0" smtClean="0"/>
              <a:t>Gesloten vragen</a:t>
            </a:r>
          </a:p>
          <a:p>
            <a:r>
              <a:rPr lang="nl-NL" dirty="0" smtClean="0"/>
              <a:t>Keuzevragen</a:t>
            </a:r>
          </a:p>
          <a:p>
            <a:r>
              <a:rPr lang="nl-NL" dirty="0" smtClean="0"/>
              <a:t>Reflecterende vragen</a:t>
            </a:r>
          </a:p>
          <a:p>
            <a:r>
              <a:rPr lang="nl-NL" dirty="0" smtClean="0">
                <a:solidFill>
                  <a:srgbClr val="FF0000"/>
                </a:solidFill>
              </a:rPr>
              <a:t>Confronterende vragen</a:t>
            </a:r>
          </a:p>
          <a:p>
            <a:r>
              <a:rPr lang="nl-NL" dirty="0" smtClean="0">
                <a:solidFill>
                  <a:srgbClr val="FF0000"/>
                </a:solidFill>
              </a:rPr>
              <a:t>Dubbele vragen</a:t>
            </a:r>
          </a:p>
          <a:p>
            <a:r>
              <a:rPr lang="nl-NL" dirty="0" smtClean="0">
                <a:solidFill>
                  <a:srgbClr val="FF0000"/>
                </a:solidFill>
              </a:rPr>
              <a:t>Suggestieve vragen</a:t>
            </a:r>
          </a:p>
          <a:p>
            <a:r>
              <a:rPr lang="nl-NL" dirty="0" smtClean="0">
                <a:solidFill>
                  <a:srgbClr val="FF0000"/>
                </a:solidFill>
              </a:rPr>
              <a:t>De ‘waarom’-vraag</a:t>
            </a:r>
            <a:endParaRPr lang="nl-NL" dirty="0">
              <a:solidFill>
                <a:srgbClr val="FF0000"/>
              </a:solidFill>
            </a:endParaRPr>
          </a:p>
          <a:p>
            <a:endParaRPr lang="nl-NL" dirty="0"/>
          </a:p>
        </p:txBody>
      </p:sp>
    </p:spTree>
    <p:extLst>
      <p:ext uri="{BB962C8B-B14F-4D97-AF65-F5344CB8AC3E}">
        <p14:creationId xmlns:p14="http://schemas.microsoft.com/office/powerpoint/2010/main" val="120983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werken aan opdrachten</a:t>
            </a:r>
            <a:endParaRPr lang="nl-NL" dirty="0"/>
          </a:p>
        </p:txBody>
      </p:sp>
      <p:sp>
        <p:nvSpPr>
          <p:cNvPr id="3" name="Tijdelijke aanduiding voor inhoud 2"/>
          <p:cNvSpPr>
            <a:spLocks noGrp="1"/>
          </p:cNvSpPr>
          <p:nvPr>
            <p:ph idx="1"/>
          </p:nvPr>
        </p:nvSpPr>
        <p:spPr/>
        <p:txBody>
          <a:bodyPr/>
          <a:lstStyle/>
          <a:p>
            <a:pPr marL="0" indent="0">
              <a:buNone/>
            </a:pPr>
            <a:r>
              <a:rPr lang="nl-NL" b="1" dirty="0"/>
              <a:t>Maak opdracht </a:t>
            </a:r>
            <a:r>
              <a:rPr lang="nl-NL" b="1" dirty="0" smtClean="0"/>
              <a:t>5 individueel:</a:t>
            </a:r>
            <a:endParaRPr lang="nl-NL" b="1" dirty="0"/>
          </a:p>
          <a:p>
            <a:pPr marL="0" indent="0">
              <a:buNone/>
            </a:pPr>
            <a:r>
              <a:rPr lang="nl-NL" dirty="0">
                <a:hlinkClick r:id="rId2"/>
              </a:rPr>
              <a:t>http://welzijn.angerenstein.nl/bronnen/file/0dc18866-86b4-4bf6-a41f-57f0ad875fa1</a:t>
            </a:r>
            <a:endParaRPr lang="nl-NL" dirty="0"/>
          </a:p>
          <a:p>
            <a:pPr marL="0" indent="0">
              <a:buNone/>
            </a:pPr>
            <a:endParaRPr lang="nl-NL" b="1" dirty="0"/>
          </a:p>
          <a:p>
            <a:pPr marL="0" indent="0">
              <a:buNone/>
            </a:pPr>
            <a:r>
              <a:rPr lang="nl-NL" b="1" dirty="0"/>
              <a:t>Maak opdracht </a:t>
            </a:r>
            <a:r>
              <a:rPr lang="nl-NL" b="1" dirty="0" smtClean="0"/>
              <a:t>6 individueel:</a:t>
            </a:r>
            <a:endParaRPr lang="nl-NL" b="1" dirty="0"/>
          </a:p>
          <a:p>
            <a:pPr marL="0" indent="0">
              <a:buNone/>
            </a:pPr>
            <a:r>
              <a:rPr lang="nl-NL" dirty="0">
                <a:hlinkClick r:id="rId2"/>
              </a:rPr>
              <a:t>http://welzijn.angerenstein.nl/bronnen/file/0dc18866-86b4-4bf6-a41f-57f0ad875fa1</a:t>
            </a:r>
            <a:endParaRPr lang="nl-NL" dirty="0"/>
          </a:p>
          <a:p>
            <a:endParaRPr lang="nl-NL" dirty="0" smtClean="0"/>
          </a:p>
          <a:p>
            <a:r>
              <a:rPr lang="nl-NL" b="1" dirty="0" smtClean="0"/>
              <a:t>Klaar?</a:t>
            </a:r>
            <a:r>
              <a:rPr lang="nl-NL" dirty="0" smtClean="0"/>
              <a:t> Lees kritische beroepssituatie op blz. 119. Welke aanpak kies jij? Onderbouw deze.</a:t>
            </a:r>
            <a:endParaRPr lang="nl-NL" b="1" dirty="0" smtClean="0"/>
          </a:p>
        </p:txBody>
      </p:sp>
    </p:spTree>
    <p:extLst>
      <p:ext uri="{BB962C8B-B14F-4D97-AF65-F5344CB8AC3E}">
        <p14:creationId xmlns:p14="http://schemas.microsoft.com/office/powerpoint/2010/main" val="1941347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184</TotalTime>
  <Words>486</Words>
  <Application>Microsoft Macintosh PowerPoint</Application>
  <PresentationFormat>Breedbeeld</PresentationFormat>
  <Paragraphs>88</Paragraphs>
  <Slides>11</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Calibri</vt:lpstr>
      <vt:lpstr>Gill Sans MT</vt:lpstr>
      <vt:lpstr>Arial</vt:lpstr>
      <vt:lpstr>Pakket</vt:lpstr>
      <vt:lpstr>gesprekstechnieken</vt:lpstr>
      <vt:lpstr>lesprogramma</vt:lpstr>
      <vt:lpstr>Terugblik vorige week</vt:lpstr>
      <vt:lpstr>Terugblik</vt:lpstr>
      <vt:lpstr>LSD (6.3)</vt:lpstr>
      <vt:lpstr>Parafraseren</vt:lpstr>
      <vt:lpstr>Hoe kun jij je voorbereiden voor een gesprek?</vt:lpstr>
      <vt:lpstr>Soorten vragen (6.4)</vt:lpstr>
      <vt:lpstr>Zelfstandig werken aan opdrachten</vt:lpstr>
      <vt:lpstr>Gespreksvoering</vt:lpstr>
      <vt:lpstr>Afsluiten</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Tuinstra CW, Carlijn</dc:creator>
  <cp:lastModifiedBy>Abma A, Arjan</cp:lastModifiedBy>
  <cp:revision>13</cp:revision>
  <dcterms:created xsi:type="dcterms:W3CDTF">2017-11-19T13:44:43Z</dcterms:created>
  <dcterms:modified xsi:type="dcterms:W3CDTF">2018-04-23T19:17:54Z</dcterms:modified>
</cp:coreProperties>
</file>